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Noto Sans SC Medium" panose="020B0200000000000000" pitchFamily="34" charset="-128"/>
      <p:regular r:id="rId14"/>
    </p:embeddedFont>
    <p:embeddedFont>
      <p:font typeface="Consolas" panose="020B0609020204030204" pitchFamily="49" charset="0"/>
      <p:regular r:id="rId15"/>
      <p:bold r:id="rId16"/>
      <p:italic r:id="rId17"/>
      <p:boldItalic r:id="rId18"/>
    </p:embeddedFont>
    <p:embeddedFont>
      <p:font typeface="Calibri" panose="020F0502020204030204" pitchFamily="34" charset="0"/>
      <p:regular r:id="rId19"/>
      <p:bold r:id="rId20"/>
      <p:italic r:id="rId21"/>
      <p:boldItalic r:id="rId22"/>
    </p:embeddedFont>
    <p:embeddedFont>
      <p:font typeface="Noto Sans SC Black" panose="020B0200000000000000" pitchFamily="34" charset="-128"/>
      <p:bold r:id="rId23"/>
    </p:embeddedFont>
    <p:embeddedFont>
      <p:font typeface="Noto Sans SC bold" panose="020B0200000000000000" pitchFamily="34" charset="-128"/>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A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8901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naimulislammehedi/Front-End-Web-Development"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google.com"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hyperlink" Target="https://github.com/naimulislammehedi/Front-End-Web-Development"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aimulislammehedi/Front-End-Web-Developmen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github.com/naimulislammehedi/Front-End-Web-Development"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github.com/naimulislammehedi/Front-End-Web-Developm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github.com/naimulislammehedi/Front-End-Web-Developm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hyperlink" Target="https://github.com/naimulislammehedi/Front-End-Web-Development"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hyperlink" Target="https://github.com/naimulislammehedi/Front-End-Web-Development"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imulislammehedi/Front-End-Web-Development"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hyperlink" Target="https://github.com/naimulislammehedi/Front-End-Web-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20685"/>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How the Web Works: Unpacking the Internet</a:t>
            </a:r>
            <a:endParaRPr lang="en-US" sz="4900" dirty="0">
              <a:latin typeface="Noto Sans SC Black" panose="020B0200000000000000" pitchFamily="34" charset="-128"/>
              <a:ea typeface="Noto Sans SC Black" panose="020B0200000000000000" pitchFamily="34" charset="-128"/>
            </a:endParaRPr>
          </a:p>
        </p:txBody>
      </p:sp>
      <p:sp>
        <p:nvSpPr>
          <p:cNvPr id="4" name="Text 1"/>
          <p:cNvSpPr/>
          <p:nvPr/>
        </p:nvSpPr>
        <p:spPr>
          <a:xfrm>
            <a:off x="6280190" y="4520089"/>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Welcome! Ever wondered what happens when you type a website address into your browser? Join us on a journey to demystify the magic behind your daily online experience.</a:t>
            </a:r>
            <a:endParaRPr lang="en-US" sz="1750" dirty="0"/>
          </a:p>
        </p:txBody>
      </p:sp>
      <p:sp>
        <p:nvSpPr>
          <p:cNvPr id="5" name="Rectangle 4"/>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4"/>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822728"/>
            <a:ext cx="7963138"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Key Takeaways &amp; Next Steps</a:t>
            </a:r>
            <a:endParaRPr lang="en-US" sz="4900" dirty="0">
              <a:latin typeface="Noto Sans SC bold" panose="020B0200000000000000" pitchFamily="34" charset="-128"/>
              <a:ea typeface="Noto Sans SC bold" panose="020B0200000000000000" pitchFamily="34" charset="-128"/>
            </a:endParaRPr>
          </a:p>
        </p:txBody>
      </p:sp>
      <p:sp>
        <p:nvSpPr>
          <p:cNvPr id="3" name="Shape 1"/>
          <p:cNvSpPr/>
          <p:nvPr/>
        </p:nvSpPr>
        <p:spPr>
          <a:xfrm>
            <a:off x="793790" y="3055977"/>
            <a:ext cx="510302" cy="510302"/>
          </a:xfrm>
          <a:prstGeom prst="roundRect">
            <a:avLst>
              <a:gd name="adj" fmla="val 18669"/>
            </a:avLst>
          </a:prstGeom>
          <a:solidFill>
            <a:srgbClr val="E0D7F4"/>
          </a:solidFill>
          <a:ln w="7620">
            <a:solidFill>
              <a:srgbClr val="C6BDDA"/>
            </a:solidFill>
            <a:prstDash val="solid"/>
          </a:ln>
        </p:spPr>
      </p:sp>
      <p:sp>
        <p:nvSpPr>
          <p:cNvPr id="4" name="Text 2"/>
          <p:cNvSpPr/>
          <p:nvPr/>
        </p:nvSpPr>
        <p:spPr>
          <a:xfrm>
            <a:off x="1530906" y="3098483"/>
            <a:ext cx="436233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Noto Sans SC Black" panose="020B0200000000000000" pitchFamily="34" charset="-128"/>
                <a:ea typeface="Noto Sans SC Black" panose="020B0200000000000000" pitchFamily="34" charset="-128"/>
                <a:cs typeface="Petrona Bold" pitchFamily="34" charset="-120"/>
              </a:rPr>
              <a:t>Client-Server Foundation</a:t>
            </a:r>
            <a:endParaRPr lang="en-US" sz="2900" dirty="0">
              <a:latin typeface="Noto Sans SC Black" panose="020B0200000000000000" pitchFamily="34" charset="-128"/>
              <a:ea typeface="Noto Sans SC Black" panose="020B0200000000000000" pitchFamily="34" charset="-128"/>
            </a:endParaRPr>
          </a:p>
        </p:txBody>
      </p:sp>
      <p:sp>
        <p:nvSpPr>
          <p:cNvPr id="5" name="Text 3"/>
          <p:cNvSpPr/>
          <p:nvPr/>
        </p:nvSpPr>
        <p:spPr>
          <a:xfrm>
            <a:off x="1530906" y="3702248"/>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Your browser requests, servers deliver.</a:t>
            </a:r>
            <a:endParaRPr lang="en-US" sz="1750" dirty="0"/>
          </a:p>
        </p:txBody>
      </p:sp>
      <p:sp>
        <p:nvSpPr>
          <p:cNvPr id="6" name="Shape 4"/>
          <p:cNvSpPr/>
          <p:nvPr/>
        </p:nvSpPr>
        <p:spPr>
          <a:xfrm>
            <a:off x="7456884" y="3055977"/>
            <a:ext cx="510302" cy="510302"/>
          </a:xfrm>
          <a:prstGeom prst="roundRect">
            <a:avLst>
              <a:gd name="adj" fmla="val 18669"/>
            </a:avLst>
          </a:prstGeom>
          <a:solidFill>
            <a:srgbClr val="E0D7F4"/>
          </a:solidFill>
          <a:ln w="7620">
            <a:solidFill>
              <a:srgbClr val="C6BDDA"/>
            </a:solidFill>
            <a:prstDash val="solid"/>
          </a:ln>
        </p:spPr>
      </p:sp>
      <p:sp>
        <p:nvSpPr>
          <p:cNvPr id="7" name="Text 5"/>
          <p:cNvSpPr/>
          <p:nvPr/>
        </p:nvSpPr>
        <p:spPr>
          <a:xfrm>
            <a:off x="8194000" y="3098483"/>
            <a:ext cx="521327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Noto Sans SC Black" panose="020B0200000000000000" pitchFamily="34" charset="-128"/>
                <a:ea typeface="Noto Sans SC Black" panose="020B0200000000000000" pitchFamily="34" charset="-128"/>
                <a:cs typeface="Petrona Bold" pitchFamily="34" charset="-120"/>
              </a:rPr>
              <a:t>HTTP/HTTPS Communication</a:t>
            </a:r>
            <a:endParaRPr lang="en-US" sz="2900" dirty="0">
              <a:latin typeface="Noto Sans SC Black" panose="020B0200000000000000" pitchFamily="34" charset="-128"/>
              <a:ea typeface="Noto Sans SC Black" panose="020B0200000000000000" pitchFamily="34" charset="-128"/>
            </a:endParaRPr>
          </a:p>
        </p:txBody>
      </p:sp>
      <p:sp>
        <p:nvSpPr>
          <p:cNvPr id="8" name="Text 6"/>
          <p:cNvSpPr/>
          <p:nvPr/>
        </p:nvSpPr>
        <p:spPr>
          <a:xfrm>
            <a:off x="8194000" y="3702248"/>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language of the web, with "S" for security.</a:t>
            </a:r>
            <a:endParaRPr lang="en-US" sz="1750" dirty="0"/>
          </a:p>
        </p:txBody>
      </p:sp>
      <p:sp>
        <p:nvSpPr>
          <p:cNvPr id="9" name="Shape 7"/>
          <p:cNvSpPr/>
          <p:nvPr/>
        </p:nvSpPr>
        <p:spPr>
          <a:xfrm>
            <a:off x="793790" y="4518779"/>
            <a:ext cx="510302" cy="510302"/>
          </a:xfrm>
          <a:prstGeom prst="roundRect">
            <a:avLst>
              <a:gd name="adj" fmla="val 18669"/>
            </a:avLst>
          </a:prstGeom>
          <a:solidFill>
            <a:srgbClr val="E0D7F4"/>
          </a:solidFill>
          <a:ln w="7620">
            <a:solidFill>
              <a:srgbClr val="C6BDDA"/>
            </a:solidFill>
            <a:prstDash val="solid"/>
          </a:ln>
        </p:spPr>
      </p:sp>
      <p:sp>
        <p:nvSpPr>
          <p:cNvPr id="10" name="Text 8"/>
          <p:cNvSpPr/>
          <p:nvPr/>
        </p:nvSpPr>
        <p:spPr>
          <a:xfrm>
            <a:off x="1530906" y="4561284"/>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Noto Sans SC Black" panose="020B0200000000000000" pitchFamily="34" charset="-128"/>
                <a:ea typeface="Noto Sans SC Black" panose="020B0200000000000000" pitchFamily="34" charset="-128"/>
                <a:cs typeface="Petrona Bold" pitchFamily="34" charset="-120"/>
              </a:rPr>
              <a:t>Static vs. Dynamic</a:t>
            </a:r>
            <a:endParaRPr lang="en-US" sz="2900" dirty="0">
              <a:latin typeface="Noto Sans SC Black" panose="020B0200000000000000" pitchFamily="34" charset="-128"/>
              <a:ea typeface="Noto Sans SC Black" panose="020B0200000000000000" pitchFamily="34" charset="-128"/>
            </a:endParaRPr>
          </a:p>
        </p:txBody>
      </p:sp>
      <p:sp>
        <p:nvSpPr>
          <p:cNvPr id="11" name="Text 9"/>
          <p:cNvSpPr/>
          <p:nvPr/>
        </p:nvSpPr>
        <p:spPr>
          <a:xfrm>
            <a:off x="1530906" y="5165050"/>
            <a:ext cx="564249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Fixed content vs. real-time generated experiences.</a:t>
            </a:r>
            <a:endParaRPr lang="en-US" sz="1750" dirty="0"/>
          </a:p>
        </p:txBody>
      </p:sp>
      <p:sp>
        <p:nvSpPr>
          <p:cNvPr id="12" name="Shape 10"/>
          <p:cNvSpPr/>
          <p:nvPr/>
        </p:nvSpPr>
        <p:spPr>
          <a:xfrm>
            <a:off x="7456884" y="4518779"/>
            <a:ext cx="510302" cy="510302"/>
          </a:xfrm>
          <a:prstGeom prst="roundRect">
            <a:avLst>
              <a:gd name="adj" fmla="val 18669"/>
            </a:avLst>
          </a:prstGeom>
          <a:solidFill>
            <a:srgbClr val="E0D7F4"/>
          </a:solidFill>
          <a:ln w="7620">
            <a:solidFill>
              <a:srgbClr val="C6BDDA"/>
            </a:solidFill>
            <a:prstDash val="solid"/>
          </a:ln>
        </p:spPr>
      </p:sp>
      <p:sp>
        <p:nvSpPr>
          <p:cNvPr id="13" name="Text 11"/>
          <p:cNvSpPr/>
          <p:nvPr/>
        </p:nvSpPr>
        <p:spPr>
          <a:xfrm>
            <a:off x="8194000" y="4561284"/>
            <a:ext cx="386453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Noto Sans SC Black" panose="020B0200000000000000" pitchFamily="34" charset="-128"/>
                <a:ea typeface="Noto Sans SC Black" panose="020B0200000000000000" pitchFamily="34" charset="-128"/>
                <a:cs typeface="Petrona Bold" pitchFamily="34" charset="-120"/>
              </a:rPr>
              <a:t>Front-End &amp; Back-End</a:t>
            </a:r>
            <a:endParaRPr lang="en-US" sz="2900" dirty="0">
              <a:latin typeface="Noto Sans SC Black" panose="020B0200000000000000" pitchFamily="34" charset="-128"/>
              <a:ea typeface="Noto Sans SC Black" panose="020B0200000000000000" pitchFamily="34" charset="-128"/>
            </a:endParaRPr>
          </a:p>
        </p:txBody>
      </p:sp>
      <p:sp>
        <p:nvSpPr>
          <p:cNvPr id="14" name="Text 12"/>
          <p:cNvSpPr/>
          <p:nvPr/>
        </p:nvSpPr>
        <p:spPr>
          <a:xfrm>
            <a:off x="8194000" y="5165050"/>
            <a:ext cx="564261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What you see and what happens behind the scenes.</a:t>
            </a:r>
            <a:endParaRPr lang="en-US" sz="1750" dirty="0"/>
          </a:p>
        </p:txBody>
      </p:sp>
      <p:pic>
        <p:nvPicPr>
          <p:cNvPr id="15" name="Image 0" descr="preencoded.png">
            <a:hlinkClick r:id="rId3"/>
          </p:cNvPr>
          <p:cNvPicPr>
            <a:picLocks noChangeAspect="1"/>
          </p:cNvPicPr>
          <p:nvPr/>
        </p:nvPicPr>
        <p:blipFill>
          <a:blip r:embed="rId4"/>
          <a:stretch>
            <a:fillRect/>
          </a:stretch>
        </p:blipFill>
        <p:spPr>
          <a:xfrm>
            <a:off x="793790" y="5783104"/>
            <a:ext cx="1901071" cy="623768"/>
          </a:xfrm>
          <a:prstGeom prst="rect">
            <a:avLst/>
          </a:prstGeom>
        </p:spPr>
      </p:pic>
      <p:sp>
        <p:nvSpPr>
          <p:cNvPr id="16" name="Rectangle 15"/>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p:cNvSpPr/>
          <p:nvPr/>
        </p:nvSpPr>
        <p:spPr>
          <a:xfrm>
            <a:off x="383512" y="5664041"/>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5"/>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071421"/>
            <a:ext cx="3118842" cy="389930"/>
          </a:xfrm>
          <a:prstGeom prst="rect">
            <a:avLst/>
          </a:prstGeom>
          <a:noFill/>
          <a:ln/>
        </p:spPr>
        <p:txBody>
          <a:bodyPr wrap="none" lIns="0" tIns="0" rIns="0" bIns="0" rtlCol="0" anchor="t"/>
          <a:lstStyle/>
          <a:p>
            <a:pPr marL="0" indent="0" algn="l">
              <a:lnSpc>
                <a:spcPts val="3050"/>
              </a:lnSpc>
              <a:buNone/>
            </a:pPr>
            <a:r>
              <a:rPr lang="en-US" sz="2450" b="1" dirty="0">
                <a:solidFill>
                  <a:srgbClr val="F95E89"/>
                </a:solidFill>
                <a:latin typeface="Petrona Bold" pitchFamily="34" charset="0"/>
                <a:ea typeface="Petrona Bold" pitchFamily="34" charset="-122"/>
                <a:cs typeface="Petrona Bold" pitchFamily="34" charset="-120"/>
              </a:rPr>
              <a:t>Introduction</a:t>
            </a:r>
            <a:endParaRPr lang="en-US" sz="2450" dirty="0"/>
          </a:p>
        </p:txBody>
      </p:sp>
      <p:sp>
        <p:nvSpPr>
          <p:cNvPr id="3" name="Text 1"/>
          <p:cNvSpPr/>
          <p:nvPr/>
        </p:nvSpPr>
        <p:spPr>
          <a:xfrm>
            <a:off x="793790" y="1768552"/>
            <a:ext cx="13042821" cy="2151936"/>
          </a:xfrm>
          <a:prstGeom prst="rect">
            <a:avLst/>
          </a:prstGeom>
          <a:noFill/>
          <a:ln/>
        </p:spPr>
        <p:txBody>
          <a:bodyPr wrap="square" lIns="0" tIns="0" rIns="0" bIns="0" rtlCol="0" anchor="t"/>
          <a:lstStyle/>
          <a:p>
            <a:pPr marL="0" indent="0" algn="ctr">
              <a:lnSpc>
                <a:spcPts val="8450"/>
              </a:lnSpc>
              <a:buNone/>
            </a:pPr>
            <a:r>
              <a:rPr lang="en-US" sz="6750" b="1" dirty="0">
                <a:solidFill>
                  <a:srgbClr val="F95E89"/>
                </a:solidFill>
                <a:latin typeface="Noto Sans SC Black" panose="020B0200000000000000" pitchFamily="34" charset="-128"/>
                <a:ea typeface="Noto Sans SC Black" panose="020B0200000000000000" pitchFamily="34" charset="-128"/>
                <a:cs typeface="Petrona Bold" pitchFamily="34" charset="-120"/>
              </a:rPr>
              <a:t>The Internet is a Global Network, The </a:t>
            </a:r>
            <a:r>
              <a:rPr lang="en-US" sz="6750" b="1" dirty="0">
                <a:solidFill>
                  <a:srgbClr val="6237C8"/>
                </a:solidFill>
                <a:latin typeface="Noto Sans SC Black" panose="020B0200000000000000" pitchFamily="34" charset="-128"/>
                <a:ea typeface="Noto Sans SC Black" panose="020B0200000000000000" pitchFamily="34" charset="-128"/>
                <a:cs typeface="Petrona Bold" pitchFamily="34" charset="-120"/>
              </a:rPr>
              <a:t>Web</a:t>
            </a:r>
            <a:r>
              <a:rPr lang="en-US" sz="6750" b="1" dirty="0">
                <a:solidFill>
                  <a:srgbClr val="F95E89"/>
                </a:solidFill>
                <a:latin typeface="Noto Sans SC Black" panose="020B0200000000000000" pitchFamily="34" charset="-128"/>
                <a:ea typeface="Noto Sans SC Black" panose="020B0200000000000000" pitchFamily="34" charset="-128"/>
                <a:cs typeface="Petrona Bold" pitchFamily="34" charset="-120"/>
              </a:rPr>
              <a:t> is How We Use It.</a:t>
            </a:r>
            <a:endParaRPr lang="en-US" sz="6750" b="1" dirty="0">
              <a:latin typeface="Noto Sans SC Black" panose="020B0200000000000000" pitchFamily="34" charset="-128"/>
              <a:ea typeface="Noto Sans SC Black" panose="020B0200000000000000" pitchFamily="34" charset="-128"/>
            </a:endParaRPr>
          </a:p>
        </p:txBody>
      </p:sp>
      <p:sp>
        <p:nvSpPr>
          <p:cNvPr id="4" name="Text 2"/>
          <p:cNvSpPr/>
          <p:nvPr/>
        </p:nvSpPr>
        <p:spPr>
          <a:xfrm>
            <a:off x="793790" y="5124807"/>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Think of the internet as the roads and highways connecting cities, while the World Wide Web (the web) is the system of traffic rules, signs, and destinations that allows you to navigate and find what you need. It's a vast, interconnected library waiting for you to explore.</a:t>
            </a:r>
            <a:endParaRPr lang="en-US" sz="1750" dirty="0"/>
          </a:p>
        </p:txBody>
      </p:sp>
      <p:sp>
        <p:nvSpPr>
          <p:cNvPr id="5" name="Rectangle 4"/>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3"/>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74696"/>
            <a:ext cx="10556677"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Clients, Servers, and the HTTP Dance</a:t>
            </a:r>
            <a:endParaRPr lang="en-US" sz="4900" dirty="0">
              <a:latin typeface="Noto Sans SC Black" panose="020B0200000000000000" pitchFamily="34" charset="-128"/>
              <a:ea typeface="Noto Sans SC Black" panose="020B0200000000000000" pitchFamily="34" charset="-128"/>
            </a:endParaRPr>
          </a:p>
        </p:txBody>
      </p:sp>
      <p:pic>
        <p:nvPicPr>
          <p:cNvPr id="3" name="Image 0" descr="preencoded.png"/>
          <p:cNvPicPr>
            <a:picLocks noChangeAspect="1"/>
          </p:cNvPicPr>
          <p:nvPr/>
        </p:nvPicPr>
        <p:blipFill>
          <a:blip r:embed="rId3"/>
          <a:stretch>
            <a:fillRect/>
          </a:stretch>
        </p:blipFill>
        <p:spPr>
          <a:xfrm>
            <a:off x="793790" y="2607945"/>
            <a:ext cx="4347567" cy="907256"/>
          </a:xfrm>
          <a:prstGeom prst="rect">
            <a:avLst/>
          </a:prstGeom>
        </p:spPr>
      </p:pic>
      <p:sp>
        <p:nvSpPr>
          <p:cNvPr id="4" name="Text 1"/>
          <p:cNvSpPr/>
          <p:nvPr/>
        </p:nvSpPr>
        <p:spPr>
          <a:xfrm>
            <a:off x="1020604" y="3742015"/>
            <a:ext cx="3973427" cy="935355"/>
          </a:xfrm>
          <a:prstGeom prst="rect">
            <a:avLst/>
          </a:prstGeom>
          <a:noFill/>
          <a:ln/>
        </p:spPr>
        <p:txBody>
          <a:bodyPr wrap="square" lIns="0" tIns="0" rIns="0" bIns="0" rtlCol="0" anchor="t"/>
          <a:lstStyle/>
          <a:p>
            <a:pPr marL="0" indent="0" algn="l">
              <a:lnSpc>
                <a:spcPts val="3650"/>
              </a:lnSpc>
              <a:buNone/>
            </a:pPr>
            <a:r>
              <a:rPr lang="en-US" sz="2900" b="1" dirty="0">
                <a:solidFill>
                  <a:srgbClr val="272525"/>
                </a:solidFill>
                <a:latin typeface="Noto Sans SC bold" panose="020B0200000000000000" pitchFamily="34" charset="-128"/>
                <a:ea typeface="Noto Sans SC bold" panose="020B0200000000000000" pitchFamily="34" charset="-128"/>
                <a:cs typeface="Petrona Bold" pitchFamily="34" charset="-120"/>
              </a:rPr>
              <a:t>Clients: Your Device &amp; </a:t>
            </a:r>
            <a:r>
              <a:rPr lang="en-US" sz="2900" b="1" dirty="0" smtClean="0">
                <a:solidFill>
                  <a:srgbClr val="272525"/>
                </a:solidFill>
                <a:latin typeface="Noto Sans SC bold" panose="020B0200000000000000" pitchFamily="34" charset="-128"/>
                <a:ea typeface="Noto Sans SC bold" panose="020B0200000000000000" pitchFamily="34" charset="-128"/>
                <a:cs typeface="Petrona Bold" pitchFamily="34" charset="-120"/>
              </a:rPr>
              <a:t>Browser</a:t>
            </a:r>
            <a:endParaRPr lang="en-US" sz="2900" b="1" dirty="0">
              <a:latin typeface="Noto Sans SC bold" panose="020B0200000000000000" pitchFamily="34" charset="-128"/>
              <a:ea typeface="Noto Sans SC bold" panose="020B0200000000000000" pitchFamily="34" charset="-128"/>
            </a:endParaRPr>
          </a:p>
        </p:txBody>
      </p:sp>
      <p:sp>
        <p:nvSpPr>
          <p:cNvPr id="5" name="Text 2"/>
          <p:cNvSpPr/>
          <p:nvPr/>
        </p:nvSpPr>
        <p:spPr>
          <a:xfrm>
            <a:off x="1020604" y="4813459"/>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is you! Your computer, phone, or tablet running a web browser (Chrome, Firefox, Safari) acts as the "client." Its job is to request information.</a:t>
            </a:r>
            <a:endParaRPr lang="en-US" sz="1750" dirty="0"/>
          </a:p>
        </p:txBody>
      </p:sp>
      <p:pic>
        <p:nvPicPr>
          <p:cNvPr id="6" name="Image 1" descr="preencoded.png"/>
          <p:cNvPicPr>
            <a:picLocks noChangeAspect="1"/>
          </p:cNvPicPr>
          <p:nvPr/>
        </p:nvPicPr>
        <p:blipFill>
          <a:blip r:embed="rId4"/>
          <a:stretch>
            <a:fillRect/>
          </a:stretch>
        </p:blipFill>
        <p:spPr>
          <a:xfrm>
            <a:off x="5141357" y="2607945"/>
            <a:ext cx="4347567" cy="907256"/>
          </a:xfrm>
          <a:prstGeom prst="rect">
            <a:avLst/>
          </a:prstGeom>
        </p:spPr>
      </p:pic>
      <p:sp>
        <p:nvSpPr>
          <p:cNvPr id="7" name="Text 3"/>
          <p:cNvSpPr/>
          <p:nvPr/>
        </p:nvSpPr>
        <p:spPr>
          <a:xfrm>
            <a:off x="5368171" y="3742015"/>
            <a:ext cx="3893939" cy="935355"/>
          </a:xfrm>
          <a:prstGeom prst="rect">
            <a:avLst/>
          </a:prstGeom>
          <a:noFill/>
          <a:ln/>
        </p:spPr>
        <p:txBody>
          <a:bodyPr wrap="square" lIns="0" tIns="0" rIns="0" bIns="0" rtlCol="0" anchor="t"/>
          <a:lstStyle/>
          <a:p>
            <a:pPr marL="0" indent="0" algn="l">
              <a:lnSpc>
                <a:spcPts val="3650"/>
              </a:lnSpc>
              <a:buNone/>
            </a:pPr>
            <a:r>
              <a:rPr lang="en-US" sz="2900" b="1" dirty="0">
                <a:solidFill>
                  <a:srgbClr val="272525"/>
                </a:solidFill>
                <a:latin typeface="Noto Sans SC bold" panose="020B0200000000000000" pitchFamily="34" charset="-128"/>
                <a:ea typeface="Noto Sans SC bold" panose="020B0200000000000000" pitchFamily="34" charset="-128"/>
                <a:cs typeface="Petrona Bold" pitchFamily="34" charset="-120"/>
              </a:rPr>
              <a:t>Servers: The Information Hubs</a:t>
            </a:r>
            <a:endParaRPr lang="en-US" sz="2900" dirty="0">
              <a:latin typeface="Noto Sans SC bold" panose="020B0200000000000000" pitchFamily="34" charset="-128"/>
              <a:ea typeface="Noto Sans SC bold" panose="020B0200000000000000" pitchFamily="34" charset="-128"/>
            </a:endParaRPr>
          </a:p>
        </p:txBody>
      </p:sp>
      <p:sp>
        <p:nvSpPr>
          <p:cNvPr id="8" name="Text 4"/>
          <p:cNvSpPr/>
          <p:nvPr/>
        </p:nvSpPr>
        <p:spPr>
          <a:xfrm>
            <a:off x="5368171" y="4813459"/>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Powerful computers storing website data (files, images). Always online, servers listen for client requests and serve up the desired information.</a:t>
            </a:r>
            <a:endParaRPr lang="en-US" sz="1750" dirty="0"/>
          </a:p>
        </p:txBody>
      </p:sp>
      <p:pic>
        <p:nvPicPr>
          <p:cNvPr id="9" name="Image 2" descr="preencoded.png"/>
          <p:cNvPicPr>
            <a:picLocks noChangeAspect="1"/>
          </p:cNvPicPr>
          <p:nvPr/>
        </p:nvPicPr>
        <p:blipFill>
          <a:blip r:embed="rId5"/>
          <a:stretch>
            <a:fillRect/>
          </a:stretch>
        </p:blipFill>
        <p:spPr>
          <a:xfrm>
            <a:off x="9488924" y="2607945"/>
            <a:ext cx="4347567" cy="907256"/>
          </a:xfrm>
          <a:prstGeom prst="rect">
            <a:avLst/>
          </a:prstGeom>
        </p:spPr>
      </p:pic>
      <p:sp>
        <p:nvSpPr>
          <p:cNvPr id="10" name="Text 5"/>
          <p:cNvSpPr/>
          <p:nvPr/>
        </p:nvSpPr>
        <p:spPr>
          <a:xfrm>
            <a:off x="9715738" y="3742015"/>
            <a:ext cx="4281616" cy="935355"/>
          </a:xfrm>
          <a:prstGeom prst="rect">
            <a:avLst/>
          </a:prstGeom>
          <a:noFill/>
          <a:ln/>
        </p:spPr>
        <p:txBody>
          <a:bodyPr wrap="square" lIns="0" tIns="0" rIns="0" bIns="0" rtlCol="0" anchor="t"/>
          <a:lstStyle/>
          <a:p>
            <a:pPr marL="0" indent="0" algn="l">
              <a:lnSpc>
                <a:spcPts val="3650"/>
              </a:lnSpc>
              <a:buNone/>
            </a:pPr>
            <a:r>
              <a:rPr lang="en-US" sz="2900" b="1" dirty="0">
                <a:solidFill>
                  <a:srgbClr val="272525"/>
                </a:solidFill>
                <a:latin typeface="Noto Sans SC bold" panose="020B0200000000000000" pitchFamily="34" charset="-128"/>
                <a:ea typeface="Noto Sans SC bold" panose="020B0200000000000000" pitchFamily="34" charset="-128"/>
                <a:cs typeface="Petrona Bold" pitchFamily="34" charset="-120"/>
              </a:rPr>
              <a:t>HTTP/HTTPS: The Conversation Protocol</a:t>
            </a:r>
            <a:endParaRPr lang="en-US" sz="2900" dirty="0">
              <a:latin typeface="Noto Sans SC bold" panose="020B0200000000000000" pitchFamily="34" charset="-128"/>
              <a:ea typeface="Noto Sans SC bold" panose="020B0200000000000000" pitchFamily="34" charset="-128"/>
            </a:endParaRPr>
          </a:p>
        </p:txBody>
      </p:sp>
      <p:sp>
        <p:nvSpPr>
          <p:cNvPr id="11" name="Text 6"/>
          <p:cNvSpPr/>
          <p:nvPr/>
        </p:nvSpPr>
        <p:spPr>
          <a:xfrm>
            <a:off x="9715738" y="4813459"/>
            <a:ext cx="3893939"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is the "language" clients and servers use to communicate. HTTP (Hypertext Transfer Protocol) dictates how requests and responses are formatted.</a:t>
            </a:r>
            <a:endParaRPr lang="en-US" sz="1750" dirty="0"/>
          </a:p>
        </p:txBody>
      </p:sp>
      <p:sp>
        <p:nvSpPr>
          <p:cNvPr id="12" name="Rectangle 11"/>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6"/>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80190" y="1407319"/>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The Request-Response Cycle</a:t>
            </a:r>
            <a:endParaRPr lang="en-US" sz="4900" b="1" dirty="0">
              <a:latin typeface="Noto Sans SC bold" panose="020B0200000000000000" pitchFamily="34" charset="-128"/>
              <a:ea typeface="Noto Sans SC bold" panose="020B0200000000000000" pitchFamily="34" charset="-128"/>
            </a:endParaRPr>
          </a:p>
        </p:txBody>
      </p:sp>
      <p:sp>
        <p:nvSpPr>
          <p:cNvPr id="4" name="Text 1"/>
          <p:cNvSpPr/>
          <p:nvPr/>
        </p:nvSpPr>
        <p:spPr>
          <a:xfrm>
            <a:off x="6280190" y="3510796"/>
            <a:ext cx="3501509" cy="733425"/>
          </a:xfrm>
          <a:prstGeom prst="rect">
            <a:avLst/>
          </a:prstGeom>
          <a:noFill/>
          <a:ln/>
        </p:spPr>
        <p:txBody>
          <a:bodyPr wrap="square" lIns="0" tIns="0" rIns="0" bIns="0" rtlCol="0" anchor="t"/>
          <a:lstStyle/>
          <a:p>
            <a:pPr marL="0" indent="0" algn="l">
              <a:lnSpc>
                <a:spcPts val="2850"/>
              </a:lnSpc>
              <a:buNone/>
            </a:pPr>
            <a:r>
              <a:rPr lang="en-US" sz="1750" dirty="0">
                <a:solidFill>
                  <a:srgbClr val="6237C8"/>
                </a:solidFill>
                <a:latin typeface="Inter" pitchFamily="34" charset="0"/>
                <a:ea typeface="Inter" pitchFamily="34" charset="-122"/>
                <a:cs typeface="Inter" pitchFamily="34" charset="-120"/>
              </a:rPr>
              <a:t>1. You type</a:t>
            </a:r>
            <a:r>
              <a:rPr lang="en-US" sz="1750" dirty="0">
                <a:solidFill>
                  <a:srgbClr val="272525"/>
                </a:solidFill>
                <a:latin typeface="Inter" pitchFamily="34" charset="0"/>
                <a:ea typeface="Inter" pitchFamily="34" charset="-122"/>
                <a:cs typeface="Inter" pitchFamily="34" charset="-120"/>
              </a:rPr>
              <a:t> </a:t>
            </a:r>
            <a:r>
              <a:rPr lang="en-US" sz="1750" dirty="0">
                <a:solidFill>
                  <a:srgbClr val="272525"/>
                </a:solidFill>
                <a:highlight>
                  <a:srgbClr val="F0EDEA"/>
                </a:highlight>
                <a:latin typeface="Consolas" pitchFamily="34" charset="0"/>
                <a:ea typeface="Consolas" pitchFamily="34" charset="-122"/>
                <a:cs typeface="Consolas" pitchFamily="34" charset="-120"/>
              </a:rPr>
              <a:t>google.com</a:t>
            </a:r>
            <a:r>
              <a:rPr lang="en-US" sz="1750" dirty="0">
                <a:solidFill>
                  <a:srgbClr val="272525"/>
                </a:solidFill>
                <a:latin typeface="Inter" pitchFamily="34" charset="0"/>
                <a:ea typeface="Inter" pitchFamily="34" charset="-122"/>
                <a:cs typeface="Inter" pitchFamily="34" charset="-120"/>
              </a:rPr>
              <a:t> into your browser (the client).</a:t>
            </a:r>
            <a:endParaRPr lang="en-US" sz="1750" dirty="0"/>
          </a:p>
        </p:txBody>
      </p:sp>
      <p:sp>
        <p:nvSpPr>
          <p:cNvPr id="5" name="Text 2"/>
          <p:cNvSpPr/>
          <p:nvPr/>
        </p:nvSpPr>
        <p:spPr>
          <a:xfrm>
            <a:off x="6280190" y="4448294"/>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6237C8"/>
                </a:solidFill>
                <a:latin typeface="Inter" pitchFamily="34" charset="0"/>
                <a:ea typeface="Inter" pitchFamily="34" charset="-122"/>
                <a:cs typeface="Inter" pitchFamily="34" charset="-120"/>
              </a:rPr>
              <a:t>2. The browser</a:t>
            </a:r>
            <a:r>
              <a:rPr lang="en-US" sz="1750" dirty="0">
                <a:solidFill>
                  <a:srgbClr val="272525"/>
                </a:solidFill>
                <a:latin typeface="Inter" pitchFamily="34" charset="0"/>
                <a:ea typeface="Inter" pitchFamily="34" charset="-122"/>
                <a:cs typeface="Inter" pitchFamily="34" charset="-120"/>
              </a:rPr>
              <a:t> sends an HTTP GET request to Google's server, asking for the main page.</a:t>
            </a:r>
            <a:endParaRPr lang="en-US" sz="1750" dirty="0"/>
          </a:p>
        </p:txBody>
      </p:sp>
      <p:sp>
        <p:nvSpPr>
          <p:cNvPr id="6" name="Text 3"/>
          <p:cNvSpPr/>
          <p:nvPr/>
        </p:nvSpPr>
        <p:spPr>
          <a:xfrm>
            <a:off x="10342721" y="3510796"/>
            <a:ext cx="3501509" cy="1814513"/>
          </a:xfrm>
          <a:prstGeom prst="rect">
            <a:avLst/>
          </a:prstGeom>
          <a:noFill/>
          <a:ln/>
        </p:spPr>
        <p:txBody>
          <a:bodyPr wrap="square" lIns="0" tIns="0" rIns="0" bIns="0" rtlCol="0" anchor="t"/>
          <a:lstStyle/>
          <a:p>
            <a:pPr marL="0" indent="0" algn="l">
              <a:lnSpc>
                <a:spcPts val="2850"/>
              </a:lnSpc>
              <a:buNone/>
            </a:pPr>
            <a:r>
              <a:rPr lang="en-US" sz="1750" dirty="0">
                <a:solidFill>
                  <a:srgbClr val="6237C8"/>
                </a:solidFill>
                <a:latin typeface="Inter" pitchFamily="34" charset="0"/>
                <a:ea typeface="Inter" pitchFamily="34" charset="-122"/>
                <a:cs typeface="Inter" pitchFamily="34" charset="-120"/>
              </a:rPr>
              <a:t>3. The server</a:t>
            </a:r>
            <a:r>
              <a:rPr lang="en-US" sz="1750" dirty="0">
                <a:solidFill>
                  <a:srgbClr val="272525"/>
                </a:solidFill>
                <a:latin typeface="Inter" pitchFamily="34" charset="0"/>
                <a:ea typeface="Inter" pitchFamily="34" charset="-122"/>
                <a:cs typeface="Inter" pitchFamily="34" charset="-120"/>
              </a:rPr>
              <a:t> finds the files (HTML, CSS, JavaScript) and sends them back to your browser with an HTTP response.</a:t>
            </a:r>
            <a:endParaRPr lang="en-US" sz="1750" dirty="0"/>
          </a:p>
        </p:txBody>
      </p:sp>
      <p:sp>
        <p:nvSpPr>
          <p:cNvPr id="7" name="Text 4"/>
          <p:cNvSpPr/>
          <p:nvPr/>
        </p:nvSpPr>
        <p:spPr>
          <a:xfrm>
            <a:off x="10342721" y="5529382"/>
            <a:ext cx="3501509" cy="1088708"/>
          </a:xfrm>
          <a:prstGeom prst="rect">
            <a:avLst/>
          </a:prstGeom>
          <a:noFill/>
          <a:ln/>
        </p:spPr>
        <p:txBody>
          <a:bodyPr wrap="square" lIns="0" tIns="0" rIns="0" bIns="0" rtlCol="0" anchor="t"/>
          <a:lstStyle/>
          <a:p>
            <a:pPr marL="0" indent="0" algn="l">
              <a:lnSpc>
                <a:spcPts val="2850"/>
              </a:lnSpc>
              <a:buNone/>
            </a:pPr>
            <a:r>
              <a:rPr lang="en-US" sz="1750" dirty="0">
                <a:solidFill>
                  <a:srgbClr val="6237C8"/>
                </a:solidFill>
                <a:latin typeface="Inter" pitchFamily="34" charset="0"/>
                <a:ea typeface="Inter" pitchFamily="34" charset="-122"/>
                <a:cs typeface="Inter" pitchFamily="34" charset="-120"/>
              </a:rPr>
              <a:t>4. Your browser</a:t>
            </a:r>
            <a:r>
              <a:rPr lang="en-US" sz="1750" dirty="0">
                <a:solidFill>
                  <a:srgbClr val="272525"/>
                </a:solidFill>
                <a:latin typeface="Inter" pitchFamily="34" charset="0"/>
                <a:ea typeface="Inter" pitchFamily="34" charset="-122"/>
                <a:cs typeface="Inter" pitchFamily="34" charset="-120"/>
              </a:rPr>
              <a:t> assembles these files and displays the webpage for you.</a:t>
            </a:r>
            <a:endParaRPr lang="en-US" sz="1750" dirty="0"/>
          </a:p>
        </p:txBody>
      </p:sp>
      <p:pic>
        <p:nvPicPr>
          <p:cNvPr id="1026" name="Picture 2" descr="A brief explanation of the Request / Response Model in Web Development | by  Ruman Ahmed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186893"/>
            <a:ext cx="5634837" cy="24623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4"/>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57250"/>
            <a:ext cx="9639776"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The 'S' in HTTPS: Security Matters</a:t>
            </a:r>
            <a:endParaRPr lang="en-US" sz="4900" dirty="0">
              <a:latin typeface="Noto Sans SC bold" panose="020B0200000000000000" pitchFamily="34" charset="-128"/>
              <a:ea typeface="Noto Sans SC bold" panose="020B0200000000000000" pitchFamily="34" charset="-128"/>
            </a:endParaRPr>
          </a:p>
        </p:txBody>
      </p:sp>
      <p:sp>
        <p:nvSpPr>
          <p:cNvPr id="3" name="Text 1"/>
          <p:cNvSpPr/>
          <p:nvPr/>
        </p:nvSpPr>
        <p:spPr>
          <a:xfrm>
            <a:off x="793790" y="2181106"/>
            <a:ext cx="7604284"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HTTPS stands for "</a:t>
            </a:r>
            <a:r>
              <a:rPr lang="en-US" sz="1750" dirty="0">
                <a:solidFill>
                  <a:srgbClr val="6237C8"/>
                </a:solidFill>
                <a:latin typeface="Inter" pitchFamily="34" charset="0"/>
                <a:ea typeface="Inter" pitchFamily="34" charset="-122"/>
                <a:cs typeface="Inter" pitchFamily="34" charset="-120"/>
              </a:rPr>
              <a:t>HTTP Secure</a:t>
            </a:r>
            <a:r>
              <a:rPr lang="en-US" sz="1750" dirty="0">
                <a:solidFill>
                  <a:srgbClr val="272525"/>
                </a:solidFill>
                <a:latin typeface="Inter" pitchFamily="34" charset="0"/>
                <a:ea typeface="Inter" pitchFamily="34" charset="-122"/>
                <a:cs typeface="Inter" pitchFamily="34" charset="-120"/>
              </a:rPr>
              <a:t>." It's an encrypted version of the protocol, creating a secure tunnel for data exchanged between your client and the server.</a:t>
            </a:r>
            <a:endParaRPr lang="en-US" sz="1750" dirty="0"/>
          </a:p>
        </p:txBody>
      </p:sp>
      <p:sp>
        <p:nvSpPr>
          <p:cNvPr id="4" name="Text 2"/>
          <p:cNvSpPr/>
          <p:nvPr/>
        </p:nvSpPr>
        <p:spPr>
          <a:xfrm>
            <a:off x="793790" y="3473887"/>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This encryption is vital for protecting sensitive information like passwords, banking details, and credit card numbers from prying eyes. Always look for the </a:t>
            </a:r>
            <a:r>
              <a:rPr lang="en-US" sz="1750" dirty="0">
                <a:solidFill>
                  <a:srgbClr val="6237C8"/>
                </a:solidFill>
                <a:latin typeface="Inter" pitchFamily="34" charset="0"/>
                <a:ea typeface="Inter" pitchFamily="34" charset="-122"/>
                <a:cs typeface="Inter" pitchFamily="34" charset="-120"/>
              </a:rPr>
              <a:t>lock icon</a:t>
            </a:r>
            <a:r>
              <a:rPr lang="en-US" sz="1750" dirty="0">
                <a:solidFill>
                  <a:srgbClr val="272525"/>
                </a:solidFill>
                <a:latin typeface="Inter" pitchFamily="34" charset="0"/>
                <a:ea typeface="Inter" pitchFamily="34" charset="-122"/>
                <a:cs typeface="Inter" pitchFamily="34" charset="-120"/>
              </a:rPr>
              <a:t> in your browser's address bar, indicating a secure connection.</a:t>
            </a:r>
            <a:endParaRPr lang="en-US" sz="1750" dirty="0"/>
          </a:p>
        </p:txBody>
      </p:sp>
      <p:sp>
        <p:nvSpPr>
          <p:cNvPr id="6" name="Rectangle 5"/>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8571244" y="2059396"/>
            <a:ext cx="5977975" cy="3289604"/>
          </a:xfrm>
          <a:prstGeom prst="rect">
            <a:avLst/>
          </a:prstGeom>
        </p:spPr>
      </p:pic>
      <p:sp>
        <p:nvSpPr>
          <p:cNvPr id="9" name="Rectangle 8"/>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4"/>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466909"/>
            <a:ext cx="7898249"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Static vs. Dynamic Websites</a:t>
            </a:r>
            <a:endParaRPr lang="en-US" sz="4900" dirty="0">
              <a:latin typeface="Noto Sans SC bold" panose="020B0200000000000000" pitchFamily="34" charset="-128"/>
              <a:ea typeface="Noto Sans SC bold" panose="020B0200000000000000" pitchFamily="34" charset="-128"/>
            </a:endParaRPr>
          </a:p>
        </p:txBody>
      </p:sp>
      <p:sp>
        <p:nvSpPr>
          <p:cNvPr id="3" name="Text 1"/>
          <p:cNvSpPr/>
          <p:nvPr/>
        </p:nvSpPr>
        <p:spPr>
          <a:xfrm>
            <a:off x="793790" y="271020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Websites can be categorized by how their content is built and delivered.</a:t>
            </a:r>
            <a:endParaRPr lang="en-US" sz="1750" dirty="0"/>
          </a:p>
        </p:txBody>
      </p:sp>
      <p:sp>
        <p:nvSpPr>
          <p:cNvPr id="4" name="Shape 2"/>
          <p:cNvSpPr/>
          <p:nvPr/>
        </p:nvSpPr>
        <p:spPr>
          <a:xfrm>
            <a:off x="793790" y="3328261"/>
            <a:ext cx="510302" cy="510302"/>
          </a:xfrm>
          <a:prstGeom prst="roundRect">
            <a:avLst>
              <a:gd name="adj" fmla="val 18669"/>
            </a:avLst>
          </a:prstGeom>
          <a:solidFill>
            <a:srgbClr val="E0D7F4"/>
          </a:solidFill>
          <a:ln w="7620">
            <a:solidFill>
              <a:srgbClr val="C6BDDA"/>
            </a:solidFill>
            <a:prstDash val="solid"/>
          </a:ln>
        </p:spPr>
      </p:sp>
      <p:pic>
        <p:nvPicPr>
          <p:cNvPr id="5" name="Image 0" descr="preencoded.png"/>
          <p:cNvPicPr>
            <a:picLocks noChangeAspect="1"/>
          </p:cNvPicPr>
          <p:nvPr/>
        </p:nvPicPr>
        <p:blipFill>
          <a:blip r:embed="rId3"/>
          <a:stretch>
            <a:fillRect/>
          </a:stretch>
        </p:blipFill>
        <p:spPr>
          <a:xfrm>
            <a:off x="861834" y="3349514"/>
            <a:ext cx="374213" cy="467797"/>
          </a:xfrm>
          <a:prstGeom prst="rect">
            <a:avLst/>
          </a:prstGeom>
        </p:spPr>
      </p:pic>
      <p:sp>
        <p:nvSpPr>
          <p:cNvPr id="6" name="Text 3"/>
          <p:cNvSpPr/>
          <p:nvPr/>
        </p:nvSpPr>
        <p:spPr>
          <a:xfrm>
            <a:off x="1530906" y="3370767"/>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Petrona Bold" pitchFamily="34" charset="0"/>
                <a:ea typeface="Petrona Bold" pitchFamily="34" charset="-122"/>
                <a:cs typeface="Petrona Bold" pitchFamily="34" charset="-120"/>
              </a:rPr>
              <a:t>Static Websites</a:t>
            </a:r>
            <a:endParaRPr lang="en-US" sz="2900" dirty="0"/>
          </a:p>
        </p:txBody>
      </p:sp>
      <p:sp>
        <p:nvSpPr>
          <p:cNvPr id="7" name="Text 4"/>
          <p:cNvSpPr/>
          <p:nvPr/>
        </p:nvSpPr>
        <p:spPr>
          <a:xfrm>
            <a:off x="1530906" y="3974532"/>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Fixed content, delivered exactly as stored. Like a printed brochure, everyone sees the same information. Built with HTML, CSS, and some JavaScript. Ideal for simple informational sites.</a:t>
            </a:r>
            <a:endParaRPr lang="en-US" sz="1750" dirty="0"/>
          </a:p>
        </p:txBody>
      </p:sp>
      <p:sp>
        <p:nvSpPr>
          <p:cNvPr id="8" name="Shape 5"/>
          <p:cNvSpPr/>
          <p:nvPr/>
        </p:nvSpPr>
        <p:spPr>
          <a:xfrm>
            <a:off x="7456884" y="3328261"/>
            <a:ext cx="510302" cy="510302"/>
          </a:xfrm>
          <a:prstGeom prst="roundRect">
            <a:avLst>
              <a:gd name="adj" fmla="val 18669"/>
            </a:avLst>
          </a:prstGeom>
          <a:solidFill>
            <a:srgbClr val="E0D7F4"/>
          </a:solidFill>
          <a:ln w="7620">
            <a:solidFill>
              <a:srgbClr val="C6BDDA"/>
            </a:solidFill>
            <a:prstDash val="solid"/>
          </a:ln>
        </p:spPr>
      </p:sp>
      <p:pic>
        <p:nvPicPr>
          <p:cNvPr id="9" name="Image 1" descr="preencoded.png"/>
          <p:cNvPicPr>
            <a:picLocks noChangeAspect="1"/>
          </p:cNvPicPr>
          <p:nvPr/>
        </p:nvPicPr>
        <p:blipFill>
          <a:blip r:embed="rId4"/>
          <a:stretch>
            <a:fillRect/>
          </a:stretch>
        </p:blipFill>
        <p:spPr>
          <a:xfrm>
            <a:off x="7524929" y="3349514"/>
            <a:ext cx="374213" cy="467797"/>
          </a:xfrm>
          <a:prstGeom prst="rect">
            <a:avLst/>
          </a:prstGeom>
        </p:spPr>
      </p:pic>
      <p:sp>
        <p:nvSpPr>
          <p:cNvPr id="10" name="Text 6"/>
          <p:cNvSpPr/>
          <p:nvPr/>
        </p:nvSpPr>
        <p:spPr>
          <a:xfrm>
            <a:off x="8194000" y="3370767"/>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272525"/>
                </a:solidFill>
                <a:latin typeface="Petrona Bold" pitchFamily="34" charset="0"/>
                <a:ea typeface="Petrona Bold" pitchFamily="34" charset="-122"/>
                <a:cs typeface="Petrona Bold" pitchFamily="34" charset="-120"/>
              </a:rPr>
              <a:t>Dynamic Websites</a:t>
            </a:r>
            <a:endParaRPr lang="en-US" sz="2900" dirty="0"/>
          </a:p>
        </p:txBody>
      </p:sp>
      <p:sp>
        <p:nvSpPr>
          <p:cNvPr id="11" name="Text 7"/>
          <p:cNvSpPr/>
          <p:nvPr/>
        </p:nvSpPr>
        <p:spPr>
          <a:xfrm>
            <a:off x="8194000" y="3974532"/>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Content generated in real-time, displaying different information for different users. Think of a personalized social media feed. Uses front-end and back-end technologies to pull data from databases.</a:t>
            </a:r>
            <a:endParaRPr lang="en-US" sz="1750" dirty="0"/>
          </a:p>
        </p:txBody>
      </p:sp>
      <p:sp>
        <p:nvSpPr>
          <p:cNvPr id="14" name="Rectangle 13"/>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Rectangle 14"/>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5"/>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393627"/>
            <a:ext cx="11313319"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Understanding Web Development Roles</a:t>
            </a:r>
            <a:endParaRPr lang="en-US" sz="4900" dirty="0">
              <a:latin typeface="Noto Sans SC bold" panose="020B0200000000000000" pitchFamily="34" charset="-128"/>
              <a:ea typeface="Noto Sans SC bold" panose="020B0200000000000000" pitchFamily="34" charset="-128"/>
            </a:endParaRPr>
          </a:p>
        </p:txBody>
      </p:sp>
      <p:sp>
        <p:nvSpPr>
          <p:cNvPr id="3" name="Text 1"/>
          <p:cNvSpPr/>
          <p:nvPr/>
        </p:nvSpPr>
        <p:spPr>
          <a:xfrm>
            <a:off x="793790" y="2626876"/>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Imagine a restaurant to understand the different areas of web development:</a:t>
            </a:r>
            <a:endParaRPr lang="en-US" sz="1750" dirty="0"/>
          </a:p>
        </p:txBody>
      </p:sp>
      <p:pic>
        <p:nvPicPr>
          <p:cNvPr id="4" name="Image 0" descr="preencoded.png"/>
          <p:cNvPicPr>
            <a:picLocks noChangeAspect="1"/>
          </p:cNvPicPr>
          <p:nvPr/>
        </p:nvPicPr>
        <p:blipFill>
          <a:blip r:embed="rId3"/>
          <a:stretch>
            <a:fillRect/>
          </a:stretch>
        </p:blipFill>
        <p:spPr>
          <a:xfrm>
            <a:off x="793790" y="3244929"/>
            <a:ext cx="566976" cy="566976"/>
          </a:xfrm>
          <a:prstGeom prst="rect">
            <a:avLst/>
          </a:prstGeom>
        </p:spPr>
      </p:pic>
      <p:sp>
        <p:nvSpPr>
          <p:cNvPr id="5" name="Text 2"/>
          <p:cNvSpPr/>
          <p:nvPr/>
        </p:nvSpPr>
        <p:spPr>
          <a:xfrm>
            <a:off x="1644253" y="3379589"/>
            <a:ext cx="3254931" cy="389930"/>
          </a:xfrm>
          <a:prstGeom prst="rect">
            <a:avLst/>
          </a:prstGeom>
          <a:noFill/>
          <a:ln/>
        </p:spPr>
        <p:txBody>
          <a:bodyPr wrap="none" lIns="0" tIns="0" rIns="0" bIns="0" rtlCol="0" anchor="t"/>
          <a:lstStyle/>
          <a:p>
            <a:pPr marL="0" indent="0" algn="l">
              <a:lnSpc>
                <a:spcPts val="3050"/>
              </a:lnSpc>
              <a:buNone/>
            </a:pPr>
            <a:r>
              <a:rPr lang="en-US" sz="2450" b="1" dirty="0">
                <a:solidFill>
                  <a:srgbClr val="272525"/>
                </a:solidFill>
                <a:latin typeface="Noto Sans SC Medium" panose="020B0200000000000000" pitchFamily="34" charset="-128"/>
                <a:ea typeface="Noto Sans SC Medium" panose="020B0200000000000000" pitchFamily="34" charset="-128"/>
                <a:cs typeface="Petrona Bold" pitchFamily="34" charset="-120"/>
              </a:rPr>
              <a:t>Back-End: The Kitchen</a:t>
            </a:r>
            <a:endParaRPr lang="en-US" sz="2450" dirty="0">
              <a:latin typeface="Noto Sans SC Medium" panose="020B0200000000000000" pitchFamily="34" charset="-128"/>
              <a:ea typeface="Noto Sans SC Medium" panose="020B0200000000000000" pitchFamily="34" charset="-128"/>
            </a:endParaRPr>
          </a:p>
        </p:txBody>
      </p:sp>
      <p:sp>
        <p:nvSpPr>
          <p:cNvPr id="6" name="Text 3"/>
          <p:cNvSpPr/>
          <p:nvPr/>
        </p:nvSpPr>
        <p:spPr>
          <a:xfrm>
            <a:off x="1644253" y="3905607"/>
            <a:ext cx="3308152"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"behind-the-scenes" machinery. This includes the server, application logic, and database. It handles user authentication, data processing, and data retrieval.</a:t>
            </a:r>
            <a:endParaRPr lang="en-US" sz="1750" dirty="0"/>
          </a:p>
        </p:txBody>
      </p:sp>
      <p:pic>
        <p:nvPicPr>
          <p:cNvPr id="7" name="Image 1" descr="preencoded.png"/>
          <p:cNvPicPr>
            <a:picLocks noChangeAspect="1"/>
          </p:cNvPicPr>
          <p:nvPr/>
        </p:nvPicPr>
        <p:blipFill>
          <a:blip r:embed="rId4"/>
          <a:stretch>
            <a:fillRect/>
          </a:stretch>
        </p:blipFill>
        <p:spPr>
          <a:xfrm>
            <a:off x="5235893" y="3244929"/>
            <a:ext cx="566976" cy="566976"/>
          </a:xfrm>
          <a:prstGeom prst="rect">
            <a:avLst/>
          </a:prstGeom>
        </p:spPr>
      </p:pic>
      <p:sp>
        <p:nvSpPr>
          <p:cNvPr id="8" name="Text 4"/>
          <p:cNvSpPr/>
          <p:nvPr/>
        </p:nvSpPr>
        <p:spPr>
          <a:xfrm>
            <a:off x="6086356" y="3379589"/>
            <a:ext cx="3308152"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latin typeface="Noto Sans SC Medium" panose="020B0200000000000000" pitchFamily="34" charset="-128"/>
                <a:ea typeface="Noto Sans SC Medium" panose="020B0200000000000000" pitchFamily="34" charset="-128"/>
                <a:cs typeface="Petrona Bold" pitchFamily="34" charset="-120"/>
              </a:rPr>
              <a:t>Front-End: The Dining Room</a:t>
            </a:r>
            <a:endParaRPr lang="en-US" sz="2450" dirty="0">
              <a:latin typeface="Noto Sans SC Medium" panose="020B0200000000000000" pitchFamily="34" charset="-128"/>
              <a:ea typeface="Noto Sans SC Medium" panose="020B0200000000000000" pitchFamily="34" charset="-128"/>
            </a:endParaRPr>
          </a:p>
        </p:txBody>
      </p:sp>
      <p:sp>
        <p:nvSpPr>
          <p:cNvPr id="9" name="Text 5"/>
          <p:cNvSpPr/>
          <p:nvPr/>
        </p:nvSpPr>
        <p:spPr>
          <a:xfrm>
            <a:off x="6086356" y="4295537"/>
            <a:ext cx="3308152" cy="217741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Everything the user sees and interacts with directly in the browser. Focuses on user experience (UX) and user interface (UI) through HTML, CSS, and JavaScript.</a:t>
            </a:r>
            <a:endParaRPr lang="en-US" sz="1750" dirty="0"/>
          </a:p>
        </p:txBody>
      </p:sp>
      <p:pic>
        <p:nvPicPr>
          <p:cNvPr id="10" name="Image 2" descr="preencoded.png"/>
          <p:cNvPicPr>
            <a:picLocks noChangeAspect="1"/>
          </p:cNvPicPr>
          <p:nvPr/>
        </p:nvPicPr>
        <p:blipFill>
          <a:blip r:embed="rId5"/>
          <a:stretch>
            <a:fillRect/>
          </a:stretch>
        </p:blipFill>
        <p:spPr>
          <a:xfrm>
            <a:off x="9677995" y="3244929"/>
            <a:ext cx="566976" cy="566976"/>
          </a:xfrm>
          <a:prstGeom prst="rect">
            <a:avLst/>
          </a:prstGeom>
        </p:spPr>
      </p:pic>
      <p:sp>
        <p:nvSpPr>
          <p:cNvPr id="11" name="Text 6"/>
          <p:cNvSpPr/>
          <p:nvPr/>
        </p:nvSpPr>
        <p:spPr>
          <a:xfrm>
            <a:off x="10528459" y="3379589"/>
            <a:ext cx="3308152" cy="779859"/>
          </a:xfrm>
          <a:prstGeom prst="rect">
            <a:avLst/>
          </a:prstGeom>
          <a:noFill/>
          <a:ln/>
        </p:spPr>
        <p:txBody>
          <a:bodyPr wrap="square" lIns="0" tIns="0" rIns="0" bIns="0" rtlCol="0" anchor="t"/>
          <a:lstStyle/>
          <a:p>
            <a:pPr marL="0" indent="0" algn="l">
              <a:lnSpc>
                <a:spcPts val="3050"/>
              </a:lnSpc>
              <a:buNone/>
            </a:pPr>
            <a:r>
              <a:rPr lang="en-US" sz="2450" b="1" dirty="0">
                <a:solidFill>
                  <a:srgbClr val="272525"/>
                </a:solidFill>
                <a:latin typeface="Noto Sans SC Medium" panose="020B0200000000000000" pitchFamily="34" charset="-128"/>
                <a:ea typeface="Noto Sans SC Medium" panose="020B0200000000000000" pitchFamily="34" charset="-128"/>
                <a:cs typeface="Petrona Bold" pitchFamily="34" charset="-120"/>
              </a:rPr>
              <a:t>Full-Stack: The Manager</a:t>
            </a:r>
            <a:endParaRPr lang="en-US" sz="2450" dirty="0">
              <a:latin typeface="Noto Sans SC Medium" panose="020B0200000000000000" pitchFamily="34" charset="-128"/>
              <a:ea typeface="Noto Sans SC Medium" panose="020B0200000000000000" pitchFamily="34" charset="-128"/>
            </a:endParaRPr>
          </a:p>
        </p:txBody>
      </p:sp>
      <p:sp>
        <p:nvSpPr>
          <p:cNvPr id="12" name="Text 7"/>
          <p:cNvSpPr/>
          <p:nvPr/>
        </p:nvSpPr>
        <p:spPr>
          <a:xfrm>
            <a:off x="10528459" y="4295537"/>
            <a:ext cx="3308152"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 developer comfortable working on both the front-end and back-end. They understand both the "kitchen" and "dining room" and can build a complete web application from start to finish.</a:t>
            </a:r>
            <a:endParaRPr lang="en-US" sz="1750" dirty="0"/>
          </a:p>
        </p:txBody>
      </p:sp>
      <p:sp>
        <p:nvSpPr>
          <p:cNvPr id="13" name="Rectangle 12"/>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6"/>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471255"/>
            <a:ext cx="8184475"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old" panose="020B0200000000000000" pitchFamily="34" charset="-128"/>
                <a:ea typeface="Noto Sans SC bold" panose="020B0200000000000000" pitchFamily="34" charset="-128"/>
                <a:cs typeface="Petrona Bold" pitchFamily="34" charset="-120"/>
              </a:rPr>
              <a:t>Key Technologies at a Glance</a:t>
            </a:r>
            <a:endParaRPr lang="en-US" sz="4900" dirty="0">
              <a:latin typeface="Noto Sans SC bold" panose="020B0200000000000000" pitchFamily="34" charset="-128"/>
              <a:ea typeface="Noto Sans SC bold" panose="020B0200000000000000" pitchFamily="34" charset="-128"/>
            </a:endParaRPr>
          </a:p>
        </p:txBody>
      </p:sp>
      <p:sp>
        <p:nvSpPr>
          <p:cNvPr id="3" name="Text 1"/>
          <p:cNvSpPr/>
          <p:nvPr/>
        </p:nvSpPr>
        <p:spPr>
          <a:xfrm>
            <a:off x="793790" y="2817852"/>
            <a:ext cx="3979545" cy="935355"/>
          </a:xfrm>
          <a:prstGeom prst="rect">
            <a:avLst/>
          </a:prstGeom>
          <a:noFill/>
          <a:ln/>
        </p:spPr>
        <p:txBody>
          <a:bodyPr wrap="square" lIns="0" tIns="0" rIns="0" bIns="0" rtlCol="0" anchor="t"/>
          <a:lstStyle/>
          <a:p>
            <a:pPr marL="0" indent="0" algn="l">
              <a:lnSpc>
                <a:spcPts val="3650"/>
              </a:lnSpc>
              <a:buNone/>
            </a:pPr>
            <a:r>
              <a:rPr lang="en-US" sz="2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Front-End Technologies</a:t>
            </a:r>
            <a:endParaRPr lang="en-US" sz="2900" dirty="0">
              <a:latin typeface="Noto Sans SC Black" panose="020B0200000000000000" pitchFamily="34" charset="-128"/>
              <a:ea typeface="Noto Sans SC Black" panose="020B0200000000000000" pitchFamily="34" charset="-128"/>
            </a:endParaRPr>
          </a:p>
        </p:txBody>
      </p:sp>
      <p:sp>
        <p:nvSpPr>
          <p:cNvPr id="4" name="Text 2"/>
          <p:cNvSpPr/>
          <p:nvPr/>
        </p:nvSpPr>
        <p:spPr>
          <a:xfrm>
            <a:off x="793790" y="3980021"/>
            <a:ext cx="3979545" cy="805101"/>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HTML:</a:t>
            </a:r>
            <a:r>
              <a:rPr lang="en-US" sz="1750" dirty="0">
                <a:solidFill>
                  <a:srgbClr val="272525"/>
                </a:solidFill>
                <a:latin typeface="Inter" pitchFamily="34" charset="0"/>
                <a:ea typeface="Inter" pitchFamily="34" charset="-122"/>
                <a:cs typeface="Inter" pitchFamily="34" charset="-120"/>
              </a:rPr>
              <a:t> HyperText Markup Language, for structuring content.</a:t>
            </a:r>
            <a:endParaRPr lang="en-US" sz="1750" dirty="0"/>
          </a:p>
        </p:txBody>
      </p:sp>
      <p:sp>
        <p:nvSpPr>
          <p:cNvPr id="5" name="Text 3"/>
          <p:cNvSpPr/>
          <p:nvPr/>
        </p:nvSpPr>
        <p:spPr>
          <a:xfrm>
            <a:off x="793790" y="4746091"/>
            <a:ext cx="397954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CSS:</a:t>
            </a:r>
            <a:r>
              <a:rPr lang="en-US" sz="1750" dirty="0">
                <a:solidFill>
                  <a:srgbClr val="272525"/>
                </a:solidFill>
                <a:latin typeface="Inter" pitchFamily="34" charset="0"/>
                <a:ea typeface="Inter" pitchFamily="34" charset="-122"/>
                <a:cs typeface="Inter" pitchFamily="34" charset="-120"/>
              </a:rPr>
              <a:t> Cascading Style Sheets, for styling and layout.</a:t>
            </a:r>
            <a:endParaRPr lang="en-US" sz="1750" dirty="0"/>
          </a:p>
        </p:txBody>
      </p:sp>
      <p:sp>
        <p:nvSpPr>
          <p:cNvPr id="6" name="Text 4"/>
          <p:cNvSpPr/>
          <p:nvPr/>
        </p:nvSpPr>
        <p:spPr>
          <a:xfrm>
            <a:off x="793790" y="5480858"/>
            <a:ext cx="3979545"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JavaScript:</a:t>
            </a:r>
            <a:r>
              <a:rPr lang="en-US" sz="1750" dirty="0">
                <a:solidFill>
                  <a:srgbClr val="272525"/>
                </a:solidFill>
                <a:latin typeface="Inter" pitchFamily="34" charset="0"/>
                <a:ea typeface="Inter" pitchFamily="34" charset="-122"/>
                <a:cs typeface="Inter" pitchFamily="34" charset="-120"/>
              </a:rPr>
              <a:t> For interactivity and dynamic content.</a:t>
            </a:r>
            <a:endParaRPr lang="en-US" sz="1750" dirty="0"/>
          </a:p>
        </p:txBody>
      </p:sp>
      <p:sp>
        <p:nvSpPr>
          <p:cNvPr id="7" name="Text 5"/>
          <p:cNvSpPr/>
          <p:nvPr/>
        </p:nvSpPr>
        <p:spPr>
          <a:xfrm>
            <a:off x="5334357" y="2817852"/>
            <a:ext cx="3978116" cy="935355"/>
          </a:xfrm>
          <a:prstGeom prst="rect">
            <a:avLst/>
          </a:prstGeom>
          <a:noFill/>
          <a:ln/>
        </p:spPr>
        <p:txBody>
          <a:bodyPr wrap="square" lIns="0" tIns="0" rIns="0" bIns="0" rtlCol="0" anchor="t"/>
          <a:lstStyle/>
          <a:p>
            <a:pPr marL="0" indent="0" algn="l">
              <a:lnSpc>
                <a:spcPts val="3650"/>
              </a:lnSpc>
              <a:buNone/>
            </a:pPr>
            <a:r>
              <a:rPr lang="en-US" sz="2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Back-End Technologies</a:t>
            </a:r>
            <a:endParaRPr lang="en-US" sz="2900" dirty="0">
              <a:latin typeface="Noto Sans SC Black" panose="020B0200000000000000" pitchFamily="34" charset="-128"/>
              <a:ea typeface="Noto Sans SC Black" panose="020B0200000000000000" pitchFamily="34" charset="-128"/>
            </a:endParaRPr>
          </a:p>
        </p:txBody>
      </p:sp>
      <p:sp>
        <p:nvSpPr>
          <p:cNvPr id="8" name="Text 6"/>
          <p:cNvSpPr/>
          <p:nvPr/>
        </p:nvSpPr>
        <p:spPr>
          <a:xfrm>
            <a:off x="5334357" y="3980021"/>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Languages:</a:t>
            </a:r>
            <a:r>
              <a:rPr lang="en-US" sz="1750" dirty="0">
                <a:solidFill>
                  <a:srgbClr val="272525"/>
                </a:solidFill>
                <a:latin typeface="Inter" pitchFamily="34" charset="0"/>
                <a:ea typeface="Inter" pitchFamily="34" charset="-122"/>
                <a:cs typeface="Inter" pitchFamily="34" charset="-120"/>
              </a:rPr>
              <a:t> Python, Node.js, Java, Ruby, PHP.</a:t>
            </a:r>
            <a:endParaRPr lang="en-US" sz="1750" dirty="0"/>
          </a:p>
        </p:txBody>
      </p:sp>
      <p:sp>
        <p:nvSpPr>
          <p:cNvPr id="9" name="Text 7"/>
          <p:cNvSpPr/>
          <p:nvPr/>
        </p:nvSpPr>
        <p:spPr>
          <a:xfrm>
            <a:off x="5334357" y="4785122"/>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Databases:</a:t>
            </a:r>
            <a:r>
              <a:rPr lang="en-US" sz="1750" dirty="0">
                <a:solidFill>
                  <a:srgbClr val="272525"/>
                </a:solidFill>
                <a:latin typeface="Inter" pitchFamily="34" charset="0"/>
                <a:ea typeface="Inter" pitchFamily="34" charset="-122"/>
                <a:cs typeface="Inter" pitchFamily="34" charset="-120"/>
              </a:rPr>
              <a:t> MySQL, PostgreSQL, MongoDB.</a:t>
            </a:r>
            <a:endParaRPr lang="en-US" sz="1750" dirty="0"/>
          </a:p>
        </p:txBody>
      </p:sp>
      <p:sp>
        <p:nvSpPr>
          <p:cNvPr id="10" name="Text 8"/>
          <p:cNvSpPr/>
          <p:nvPr/>
        </p:nvSpPr>
        <p:spPr>
          <a:xfrm>
            <a:off x="9873496" y="2817852"/>
            <a:ext cx="3742611" cy="467678"/>
          </a:xfrm>
          <a:prstGeom prst="rect">
            <a:avLst/>
          </a:prstGeom>
          <a:noFill/>
          <a:ln/>
        </p:spPr>
        <p:txBody>
          <a:bodyPr wrap="none" lIns="0" tIns="0" rIns="0" bIns="0" rtlCol="0" anchor="t"/>
          <a:lstStyle/>
          <a:p>
            <a:pPr marL="0" indent="0" algn="l">
              <a:lnSpc>
                <a:spcPts val="3650"/>
              </a:lnSpc>
              <a:buNone/>
            </a:pPr>
            <a:r>
              <a:rPr lang="en-US" sz="2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Protocols &amp; Concepts</a:t>
            </a:r>
            <a:endParaRPr lang="en-US" sz="2900" dirty="0">
              <a:latin typeface="Noto Sans SC Black" panose="020B0200000000000000" pitchFamily="34" charset="-128"/>
              <a:ea typeface="Noto Sans SC Black" panose="020B0200000000000000" pitchFamily="34" charset="-128"/>
            </a:endParaRPr>
          </a:p>
        </p:txBody>
      </p:sp>
      <p:sp>
        <p:nvSpPr>
          <p:cNvPr id="11" name="Text 9"/>
          <p:cNvSpPr/>
          <p:nvPr/>
        </p:nvSpPr>
        <p:spPr>
          <a:xfrm>
            <a:off x="9873496" y="351234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HTTP/HTTPS:</a:t>
            </a:r>
            <a:r>
              <a:rPr lang="en-US" sz="1750" dirty="0">
                <a:solidFill>
                  <a:srgbClr val="272525"/>
                </a:solidFill>
                <a:latin typeface="Inter" pitchFamily="34" charset="0"/>
                <a:ea typeface="Inter" pitchFamily="34" charset="-122"/>
                <a:cs typeface="Inter" pitchFamily="34" charset="-120"/>
              </a:rPr>
              <a:t> Communication rules for the web.</a:t>
            </a:r>
            <a:endParaRPr lang="en-US" sz="1750" dirty="0"/>
          </a:p>
        </p:txBody>
      </p:sp>
      <p:sp>
        <p:nvSpPr>
          <p:cNvPr id="12" name="Text 10"/>
          <p:cNvSpPr/>
          <p:nvPr/>
        </p:nvSpPr>
        <p:spPr>
          <a:xfrm>
            <a:off x="9873496" y="4317444"/>
            <a:ext cx="3978116"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Client-Server Model:</a:t>
            </a:r>
            <a:r>
              <a:rPr lang="en-US" sz="1750" dirty="0">
                <a:solidFill>
                  <a:srgbClr val="272525"/>
                </a:solidFill>
                <a:latin typeface="Inter" pitchFamily="34" charset="0"/>
                <a:ea typeface="Inter" pitchFamily="34" charset="-122"/>
                <a:cs typeface="Inter" pitchFamily="34" charset="-120"/>
              </a:rPr>
              <a:t> How devices and servers interact.</a:t>
            </a:r>
            <a:endParaRPr lang="en-US" sz="1750" dirty="0"/>
          </a:p>
        </p:txBody>
      </p:sp>
      <p:sp>
        <p:nvSpPr>
          <p:cNvPr id="13" name="Rectangle 12"/>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3"/>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38626"/>
            <a:ext cx="6557129" cy="779621"/>
          </a:xfrm>
          <a:prstGeom prst="rect">
            <a:avLst/>
          </a:prstGeom>
          <a:noFill/>
          <a:ln/>
        </p:spPr>
        <p:txBody>
          <a:bodyPr wrap="none" lIns="0" tIns="0" rIns="0" bIns="0" rtlCol="0" anchor="t"/>
          <a:lstStyle/>
          <a:p>
            <a:pPr marL="0" indent="0" algn="l">
              <a:lnSpc>
                <a:spcPts val="6100"/>
              </a:lnSpc>
              <a:buNone/>
            </a:pPr>
            <a:r>
              <a:rPr lang="en-US" sz="4900" b="1" dirty="0">
                <a:solidFill>
                  <a:srgbClr val="F95E89"/>
                </a:solidFill>
                <a:latin typeface="Noto Sans SC Black" panose="020B0200000000000000" pitchFamily="34" charset="-128"/>
                <a:ea typeface="Noto Sans SC Black" panose="020B0200000000000000" pitchFamily="34" charset="-128"/>
                <a:cs typeface="Petrona Bold" pitchFamily="34" charset="-120"/>
              </a:rPr>
              <a:t>The Ever-Evolving Web</a:t>
            </a:r>
            <a:endParaRPr lang="en-US" sz="4900" dirty="0">
              <a:latin typeface="Noto Sans SC Black" panose="020B0200000000000000" pitchFamily="34" charset="-128"/>
              <a:ea typeface="Noto Sans SC Black" panose="020B0200000000000000" pitchFamily="34" charset="-128"/>
            </a:endParaRPr>
          </a:p>
        </p:txBody>
      </p:sp>
      <p:sp>
        <p:nvSpPr>
          <p:cNvPr id="4" name="Text 1"/>
          <p:cNvSpPr/>
          <p:nvPr/>
        </p:nvSpPr>
        <p:spPr>
          <a:xfrm>
            <a:off x="6280190" y="3458408"/>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web is a constantly evolving ecosystem. From static pages to complex web applications, new technologies and standards emerge regularly.</a:t>
            </a:r>
            <a:endParaRPr lang="en-US" sz="1750" dirty="0"/>
          </a:p>
        </p:txBody>
      </p:sp>
      <p:sp>
        <p:nvSpPr>
          <p:cNvPr id="5" name="Text 2"/>
          <p:cNvSpPr/>
          <p:nvPr/>
        </p:nvSpPr>
        <p:spPr>
          <a:xfrm>
            <a:off x="6280190" y="4802267"/>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Understanding these foundational concepts provides a strong base for navigating and appreciating the incredible complexity and utility of the online world.</a:t>
            </a:r>
            <a:endParaRPr lang="en-US" sz="1750" dirty="0"/>
          </a:p>
        </p:txBody>
      </p:sp>
      <p:sp>
        <p:nvSpPr>
          <p:cNvPr id="6" name="Rectangle 5"/>
          <p:cNvSpPr/>
          <p:nvPr/>
        </p:nvSpPr>
        <p:spPr>
          <a:xfrm>
            <a:off x="12128360" y="7053943"/>
            <a:ext cx="2502040" cy="1175657"/>
          </a:xfrm>
          <a:prstGeom prst="rect">
            <a:avLst/>
          </a:prstGeom>
          <a:solidFill>
            <a:srgbClr val="FDFAF7"/>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383511" y="7641771"/>
            <a:ext cx="13975583" cy="464230"/>
          </a:xfrm>
          <a:prstGeom prst="rect">
            <a:avLst/>
          </a:prstGeom>
        </p:spPr>
        <p:txBody>
          <a:bodyPr wrap="square" numCol="1">
            <a:spAutoFit/>
          </a:bodyPr>
          <a:lstStyle/>
          <a:p>
            <a:pPr>
              <a:lnSpc>
                <a:spcPts val="2850"/>
              </a:lnSpc>
            </a:pPr>
            <a:r>
              <a:rPr lang="en-US" sz="1200" dirty="0" smtClean="0">
                <a:solidFill>
                  <a:srgbClr val="272525"/>
                </a:solidFill>
                <a:latin typeface="Inter" pitchFamily="34" charset="0"/>
                <a:ea typeface="Inter" pitchFamily="34" charset="-122"/>
                <a:cs typeface="Inter" pitchFamily="34" charset="-120"/>
                <a:hlinkClick r:id="rId4"/>
              </a:rPr>
              <a:t>https://github.com/naimulislammehedi/Front-End-Web-Development</a:t>
            </a:r>
            <a:r>
              <a:rPr lang="en-US" sz="1200" dirty="0" smtClean="0">
                <a:solidFill>
                  <a:srgbClr val="272525"/>
                </a:solidFill>
                <a:latin typeface="Inter" pitchFamily="34" charset="0"/>
                <a:ea typeface="Inter" pitchFamily="34" charset="-122"/>
                <a:cs typeface="Inter" pitchFamily="34" charset="-120"/>
              </a:rPr>
              <a:t> 								 © </a:t>
            </a:r>
            <a:r>
              <a:rPr lang="en-US" sz="1200" dirty="0" err="1" smtClean="0">
                <a:solidFill>
                  <a:srgbClr val="272525"/>
                </a:solidFill>
                <a:latin typeface="Inter" pitchFamily="34" charset="0"/>
                <a:ea typeface="Inter" pitchFamily="34" charset="-122"/>
                <a:cs typeface="Inter" pitchFamily="34" charset="-120"/>
              </a:rPr>
              <a:t>Naimul</a:t>
            </a:r>
            <a:r>
              <a:rPr lang="en-US" sz="1200" dirty="0" smtClean="0">
                <a:solidFill>
                  <a:srgbClr val="272525"/>
                </a:solidFill>
                <a:latin typeface="Inter" pitchFamily="34" charset="0"/>
                <a:ea typeface="Inter" pitchFamily="34" charset="-122"/>
                <a:cs typeface="Inter" pitchFamily="34" charset="-120"/>
              </a:rPr>
              <a:t> Islam </a:t>
            </a:r>
            <a:r>
              <a:rPr lang="en-US" sz="1200" dirty="0" err="1" smtClean="0">
                <a:solidFill>
                  <a:srgbClr val="272525"/>
                </a:solidFill>
                <a:latin typeface="Inter" pitchFamily="34" charset="0"/>
                <a:ea typeface="Inter" pitchFamily="34" charset="-122"/>
                <a:cs typeface="Inter" pitchFamily="34" charset="-120"/>
              </a:rPr>
              <a:t>Mehedi</a:t>
            </a:r>
            <a:endParaRPr 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935</Words>
  <Application>Microsoft Office PowerPoint</Application>
  <PresentationFormat>Custom</PresentationFormat>
  <Paragraphs>77</Paragraphs>
  <Slides>10</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Inter</vt:lpstr>
      <vt:lpstr>Noto Sans SC Medium</vt:lpstr>
      <vt:lpstr>Consolas</vt:lpstr>
      <vt:lpstr>Calibri</vt:lpstr>
      <vt:lpstr>Arial</vt:lpstr>
      <vt:lpstr>Noto Sans SC Black</vt:lpstr>
      <vt:lpstr>Noto Sans SC bold</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I</cp:lastModifiedBy>
  <cp:revision>6</cp:revision>
  <dcterms:created xsi:type="dcterms:W3CDTF">2025-08-26T06:09:41Z</dcterms:created>
  <dcterms:modified xsi:type="dcterms:W3CDTF">2025-08-26T06:29:24Z</dcterms:modified>
</cp:coreProperties>
</file>